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6D887D4-3EBE-4267-A6E5-4791DA29A215}">
  <a:tblStyle styleId="{56D887D4-3EBE-4267-A6E5-4791DA29A21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4.jpg"/><Relationship Id="rId5" Type="http://schemas.openxmlformats.org/officeDocument/2006/relationships/image" Target="../media/image26.png"/><Relationship Id="rId6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hyperlink" Target="http://projector.tensorflow.or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gif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24.jp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59.png"/><Relationship Id="rId7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40.jpg"/><Relationship Id="rId5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7.png"/><Relationship Id="rId7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24.jp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hyperlink" Target="https://notebooks.azure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24.jp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1" Type="http://schemas.openxmlformats.org/officeDocument/2006/relationships/image" Target="../media/image25.png"/><Relationship Id="rId10" Type="http://schemas.openxmlformats.org/officeDocument/2006/relationships/image" Target="../media/image8.gif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BVLC/caffe/blob/master/examples/mnist/lenet.prototxt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35.png"/><Relationship Id="rId7" Type="http://schemas.openxmlformats.org/officeDocument/2006/relationships/hyperlink" Target="https://github.com/KaimingHe/deep-residual-networks/blob/master/prototxt/ResNet-152-deploy.prototx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hyperlink" Target="https://github.com/BVLC/caffe/wiki/Model-Zoo" TargetMode="External"/><Relationship Id="rId5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hyperlink" Target="https://github.com/BVLC/caffe/blob/master/examples/mnist/lenet.prototxt" TargetMode="External"/><Relationship Id="rId6" Type="http://schemas.openxmlformats.org/officeDocument/2006/relationships/hyperlink" Target="https://github.com/ars-ashuha/variational-dropout-sparsifies-dnn/blob/master/experiments/lenet/lenet5-wot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11700" y="1049675"/>
            <a:ext cx="85206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3C78D8"/>
                </a:solidFill>
              </a:rPr>
              <a:t>Deep Learning Software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311700" y="4623171"/>
            <a:ext cx="8520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595959"/>
                </a:solidFill>
              </a:rPr>
              <a:t>Aug</a:t>
            </a:r>
            <a:r>
              <a:rPr lang="en" sz="1800">
                <a:solidFill>
                  <a:srgbClr val="595959"/>
                </a:solidFill>
              </a:rPr>
              <a:t> 17th, 2017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3561650" y="2314437"/>
            <a:ext cx="20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chemeClr val="dk2"/>
                </a:solidFill>
              </a:rPr>
              <a:t>Arsenii Ashukha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00" y="3595975"/>
            <a:ext cx="1416149" cy="5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311750" y="-162900"/>
            <a:ext cx="85206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26839492"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122" y="3584225"/>
            <a:ext cx="600253" cy="6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Static Computational Graph 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224" y="688987"/>
            <a:ext cx="1815174" cy="33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701475" y="1314050"/>
            <a:ext cx="4442400" cy="21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  </a:t>
            </a:r>
            <a:r>
              <a:rPr b="1" lang="en" sz="1800">
                <a:solidFill>
                  <a:srgbClr val="6AA84F"/>
                </a:solidFill>
              </a:rPr>
              <a:t>+</a:t>
            </a:r>
            <a:r>
              <a:rPr lang="en" sz="1800">
                <a:solidFill>
                  <a:schemeClr val="dk1"/>
                </a:solidFill>
              </a:rPr>
              <a:t> Easy to build nets and eval gradients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  </a:t>
            </a:r>
            <a:r>
              <a:rPr b="1" lang="en" sz="1800">
                <a:solidFill>
                  <a:srgbClr val="6AA84F"/>
                </a:solidFill>
              </a:rPr>
              <a:t>+</a:t>
            </a:r>
            <a:r>
              <a:rPr lang="en" sz="1800">
                <a:solidFill>
                  <a:schemeClr val="dk1"/>
                </a:solidFill>
              </a:rPr>
              <a:t> We can optimize the Graph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</a:t>
            </a:r>
            <a:r>
              <a:rPr b="1" lang="en" sz="1800">
                <a:solidFill>
                  <a:srgbClr val="FF0000"/>
                </a:solidFill>
              </a:rPr>
              <a:t>-</a:t>
            </a:r>
            <a:r>
              <a:rPr lang="en" sz="1800"/>
              <a:t>  </a:t>
            </a:r>
            <a:r>
              <a:rPr lang="en" sz="1800"/>
              <a:t>Graph is static during training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</a:t>
            </a:r>
            <a:r>
              <a:rPr b="1" lang="en" sz="1800">
                <a:solidFill>
                  <a:srgbClr val="FF0000"/>
                </a:solidFill>
              </a:rPr>
              <a:t>-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 Need time to compile/optimize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rgbClr val="FF0000"/>
                </a:solidFill>
              </a:rPr>
              <a:t> -</a:t>
            </a:r>
            <a:r>
              <a:rPr lang="en" sz="1800">
                <a:solidFill>
                  <a:schemeClr val="dk1"/>
                </a:solidFill>
              </a:rPr>
              <a:t>  </a:t>
            </a:r>
            <a:r>
              <a:rPr lang="en" sz="1800">
                <a:solidFill>
                  <a:schemeClr val="dk1"/>
                </a:solidFill>
              </a:rPr>
              <a:t>Hard to debug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b="24005" l="0" r="0" t="30872"/>
          <a:stretch/>
        </p:blipFill>
        <p:spPr>
          <a:xfrm>
            <a:off x="1124975" y="4113825"/>
            <a:ext cx="19519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224" y="4113824"/>
            <a:ext cx="3977382" cy="7181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3405650" y="4295125"/>
            <a:ext cx="1020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and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6">
            <a:alphaModFix/>
          </a:blip>
          <a:srcRect b="0" l="2538" r="48163" t="63644"/>
          <a:stretch/>
        </p:blipFill>
        <p:spPr>
          <a:xfrm>
            <a:off x="109625" y="1430800"/>
            <a:ext cx="3248399" cy="18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Wrappers </a:t>
            </a:r>
          </a:p>
        </p:txBody>
      </p:sp>
      <p:grpSp>
        <p:nvGrpSpPr>
          <p:cNvPr id="173" name="Shape 173"/>
          <p:cNvGrpSpPr/>
          <p:nvPr/>
        </p:nvGrpSpPr>
        <p:grpSpPr>
          <a:xfrm>
            <a:off x="994412" y="2031200"/>
            <a:ext cx="7226724" cy="2634275"/>
            <a:chOff x="994425" y="2381375"/>
            <a:chExt cx="7226724" cy="2634275"/>
          </a:xfrm>
        </p:grpSpPr>
        <p:pic>
          <p:nvPicPr>
            <p:cNvPr id="174" name="Shape 1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4425" y="2381375"/>
              <a:ext cx="3171825" cy="128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61025" y="2632452"/>
              <a:ext cx="3171825" cy="967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Shape 1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94425" y="3861025"/>
              <a:ext cx="7226724" cy="1154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Shape 177"/>
          <p:cNvSpPr txBox="1"/>
          <p:nvPr/>
        </p:nvSpPr>
        <p:spPr>
          <a:xfrm>
            <a:off x="453375" y="818200"/>
            <a:ext cx="8308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From basic </a:t>
            </a:r>
            <a:r>
              <a:rPr lang="en" sz="3000"/>
              <a:t>operation</a:t>
            </a:r>
            <a:r>
              <a:rPr lang="en" sz="3000"/>
              <a:t> </a:t>
            </a:r>
            <a:r>
              <a:rPr b="1" lang="en" sz="3000"/>
              <a:t>sum, mul, log</a:t>
            </a:r>
            <a:r>
              <a:rPr lang="en" sz="3000"/>
              <a:t> to </a:t>
            </a:r>
            <a:r>
              <a:rPr b="1" lang="en" sz="3000"/>
              <a:t>layers</a:t>
            </a:r>
            <a:r>
              <a:rPr lang="en" sz="3000"/>
              <a:t>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Tensor Board 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0" l="0" r="2657" t="0"/>
          <a:stretch/>
        </p:blipFill>
        <p:spPr>
          <a:xfrm>
            <a:off x="319425" y="572700"/>
            <a:ext cx="6722949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74" y="572700"/>
            <a:ext cx="6767448" cy="44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6803525" y="2583050"/>
            <a:ext cx="2131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projector.tensorflow.org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6709475" y="2007025"/>
            <a:ext cx="22257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Embeddings Visualization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PyTorch 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4177" t="0"/>
          <a:stretch/>
        </p:blipFill>
        <p:spPr>
          <a:xfrm>
            <a:off x="125274" y="957000"/>
            <a:ext cx="8818324" cy="313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Dynamic Computational Graph </a:t>
            </a: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8538" l="0" r="0" t="8728"/>
          <a:stretch/>
        </p:blipFill>
        <p:spPr>
          <a:xfrm>
            <a:off x="1272537" y="660887"/>
            <a:ext cx="6598917" cy="306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4">
            <a:alphaModFix/>
          </a:blip>
          <a:srcRect b="33353" l="0" r="0" t="35420"/>
          <a:stretch/>
        </p:blipFill>
        <p:spPr>
          <a:xfrm>
            <a:off x="5744750" y="0"/>
            <a:ext cx="26200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2505150" y="3865800"/>
            <a:ext cx="41337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-</a:t>
            </a:r>
            <a:r>
              <a:rPr lang="en" sz="1800">
                <a:solidFill>
                  <a:schemeClr val="dk1"/>
                </a:solidFill>
              </a:rPr>
              <a:t>    D</a:t>
            </a:r>
            <a:r>
              <a:rPr lang="en" sz="1800">
                <a:solidFill>
                  <a:schemeClr val="dk1"/>
                </a:solidFill>
              </a:rPr>
              <a:t>ynamic graph is h</a:t>
            </a:r>
            <a:r>
              <a:rPr lang="en" sz="1800">
                <a:solidFill>
                  <a:schemeClr val="dk1"/>
                </a:solidFill>
              </a:rPr>
              <a:t>ard to optimize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-</a:t>
            </a:r>
            <a:r>
              <a:rPr lang="en" sz="1800">
                <a:solidFill>
                  <a:schemeClr val="dk1"/>
                </a:solidFill>
              </a:rPr>
              <a:t>    Very young and still a bit raw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38761D"/>
                </a:solidFill>
              </a:rPr>
              <a:t>+</a:t>
            </a:r>
            <a:r>
              <a:rPr lang="en" sz="1800">
                <a:solidFill>
                  <a:schemeClr val="dk1"/>
                </a:solidFill>
              </a:rPr>
              <a:t>   Step-by-step debugging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38761D"/>
                </a:solidFill>
              </a:rPr>
              <a:t>+</a:t>
            </a:r>
            <a:r>
              <a:rPr lang="en" sz="1800">
                <a:solidFill>
                  <a:schemeClr val="dk1"/>
                </a:solidFill>
              </a:rPr>
              <a:t>   Changing architecture on the fly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How did we get over the head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24005" l="0" r="0" t="30872"/>
          <a:stretch/>
        </p:blipFill>
        <p:spPr>
          <a:xfrm>
            <a:off x="3394275" y="572700"/>
            <a:ext cx="1562700" cy="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2565975" y="1173725"/>
            <a:ext cx="321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We were happy with theano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Until we started working on ImageNet  </a:t>
            </a:r>
          </a:p>
        </p:txBody>
      </p:sp>
      <p:grpSp>
        <p:nvGrpSpPr>
          <p:cNvPr id="210" name="Shape 210"/>
          <p:cNvGrpSpPr/>
          <p:nvPr/>
        </p:nvGrpSpPr>
        <p:grpSpPr>
          <a:xfrm>
            <a:off x="229224" y="2853486"/>
            <a:ext cx="4700400" cy="1357288"/>
            <a:chOff x="297174" y="2871611"/>
            <a:chExt cx="4700400" cy="1357288"/>
          </a:xfrm>
        </p:grpSpPr>
        <p:pic>
          <p:nvPicPr>
            <p:cNvPr id="211" name="Shape 211"/>
            <p:cNvPicPr preferRelativeResize="0"/>
            <p:nvPr/>
          </p:nvPicPr>
          <p:blipFill rotWithShape="1">
            <a:blip r:embed="rId4">
              <a:alphaModFix/>
            </a:blip>
            <a:srcRect b="27745" l="0" r="0" t="33808"/>
            <a:stretch/>
          </p:blipFill>
          <p:spPr>
            <a:xfrm>
              <a:off x="1337350" y="2871611"/>
              <a:ext cx="2620025" cy="70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 txBox="1"/>
            <p:nvPr/>
          </p:nvSpPr>
          <p:spPr>
            <a:xfrm>
              <a:off x="297174" y="3576700"/>
              <a:ext cx="4700400" cy="6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We were happy with py</a:t>
              </a:r>
              <a:r>
                <a:rPr lang="en"/>
                <a:t>torch</a:t>
              </a:r>
              <a:r>
                <a:rPr lang="en"/>
                <a:t>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Until we started working with </a:t>
              </a:r>
              <a:r>
                <a:rPr lang="en"/>
                <a:t>Numerical</a:t>
              </a:r>
              <a:r>
                <a:rPr lang="en"/>
                <a:t> U</a:t>
              </a:r>
              <a:r>
                <a:rPr lang="en"/>
                <a:t>nusable</a:t>
              </a:r>
              <a:r>
                <a:rPr lang="en"/>
                <a:t> code </a:t>
              </a:r>
            </a:p>
          </p:txBody>
        </p:sp>
      </p:grpSp>
      <p:grpSp>
        <p:nvGrpSpPr>
          <p:cNvPr id="213" name="Shape 213"/>
          <p:cNvGrpSpPr/>
          <p:nvPr/>
        </p:nvGrpSpPr>
        <p:grpSpPr>
          <a:xfrm>
            <a:off x="5431184" y="2937797"/>
            <a:ext cx="3171840" cy="1188652"/>
            <a:chOff x="5431184" y="2937797"/>
            <a:chExt cx="3171840" cy="1188652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31184" y="2937797"/>
              <a:ext cx="3171840" cy="572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Shape 215"/>
            <p:cNvSpPr txBox="1"/>
            <p:nvPr/>
          </p:nvSpPr>
          <p:spPr>
            <a:xfrm>
              <a:off x="5466250" y="3679150"/>
              <a:ext cx="3101700" cy="4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Still trying to work with TF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Comparison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209" y="872150"/>
            <a:ext cx="1008710" cy="34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b="25471" l="0" r="0" t="33545"/>
          <a:stretch/>
        </p:blipFill>
        <p:spPr>
          <a:xfrm>
            <a:off x="7237640" y="872152"/>
            <a:ext cx="1598358" cy="4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5">
            <a:alphaModFix/>
          </a:blip>
          <a:srcRect b="24005" l="0" r="0" t="30872"/>
          <a:stretch/>
        </p:blipFill>
        <p:spPr>
          <a:xfrm>
            <a:off x="3431734" y="834200"/>
            <a:ext cx="126925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2526" y="885174"/>
            <a:ext cx="1924115" cy="347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" name="Shape 226"/>
          <p:cNvGraphicFramePr/>
          <p:nvPr/>
        </p:nvGraphicFramePr>
        <p:xfrm>
          <a:off x="252300" y="138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{56D887D4-3EBE-4267-A6E5-4791DA29A215}</a:tableStyleId>
              </a:tblPr>
              <a:tblGrid>
                <a:gridCol w="1561900"/>
                <a:gridCol w="1561925"/>
                <a:gridCol w="1700250"/>
                <a:gridCol w="2080575"/>
                <a:gridCol w="1812600"/>
              </a:tblGrid>
              <a:tr h="508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Paradigm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Declarative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Declarative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Declarative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Imperative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8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Language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Protobuf, C++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Python, C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Python, C++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Python, C++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35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Deployment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Easy to deploy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Easy to deploy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802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Model size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Good for small models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Good for large models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Good for large models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8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CV inside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Good for CV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Good for CV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8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Stability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Not yet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Not yet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Theano </a:t>
            </a: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5" y="1157475"/>
            <a:ext cx="7925500" cy="2586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Shape 234"/>
          <p:cNvGrpSpPr/>
          <p:nvPr/>
        </p:nvGrpSpPr>
        <p:grpSpPr>
          <a:xfrm>
            <a:off x="2689175" y="703325"/>
            <a:ext cx="1586400" cy="735900"/>
            <a:chOff x="2363500" y="686625"/>
            <a:chExt cx="1586400" cy="735900"/>
          </a:xfrm>
        </p:grpSpPr>
        <p:cxnSp>
          <p:nvCxnSpPr>
            <p:cNvPr id="235" name="Shape 235"/>
            <p:cNvCxnSpPr/>
            <p:nvPr/>
          </p:nvCxnSpPr>
          <p:spPr>
            <a:xfrm flipH="1">
              <a:off x="2363500" y="1080225"/>
              <a:ext cx="676200" cy="342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36" name="Shape 236"/>
            <p:cNvSpPr/>
            <p:nvPr/>
          </p:nvSpPr>
          <p:spPr>
            <a:xfrm>
              <a:off x="3039700" y="686625"/>
              <a:ext cx="910200" cy="39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Imports 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4653650" y="1439225"/>
            <a:ext cx="2369400" cy="735900"/>
            <a:chOff x="2363500" y="686625"/>
            <a:chExt cx="2369400" cy="735900"/>
          </a:xfrm>
        </p:grpSpPr>
        <p:cxnSp>
          <p:nvCxnSpPr>
            <p:cNvPr id="238" name="Shape 238"/>
            <p:cNvCxnSpPr/>
            <p:nvPr/>
          </p:nvCxnSpPr>
          <p:spPr>
            <a:xfrm flipH="1">
              <a:off x="2363500" y="1080225"/>
              <a:ext cx="676200" cy="342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39" name="Shape 239"/>
            <p:cNvSpPr/>
            <p:nvPr/>
          </p:nvSpPr>
          <p:spPr>
            <a:xfrm>
              <a:off x="3039700" y="686625"/>
              <a:ext cx="1693200" cy="39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Create scalar node </a:t>
              </a:r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3089727" y="2322999"/>
            <a:ext cx="6020378" cy="273394"/>
            <a:chOff x="1294900" y="896775"/>
            <a:chExt cx="4960351" cy="393600"/>
          </a:xfrm>
        </p:grpSpPr>
        <p:cxnSp>
          <p:nvCxnSpPr>
            <p:cNvPr id="241" name="Shape 241"/>
            <p:cNvCxnSpPr/>
            <p:nvPr/>
          </p:nvCxnSpPr>
          <p:spPr>
            <a:xfrm flipH="1">
              <a:off x="1294900" y="1080225"/>
              <a:ext cx="1744800" cy="26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42" name="Shape 242"/>
            <p:cNvSpPr/>
            <p:nvPr/>
          </p:nvSpPr>
          <p:spPr>
            <a:xfrm>
              <a:off x="2795951" y="896775"/>
              <a:ext cx="3459300" cy="39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Create</a:t>
              </a:r>
              <a:r>
                <a:rPr lang="en"/>
                <a:t> operation @power for n and constant node </a:t>
              </a:r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3582667" y="2653424"/>
            <a:ext cx="5215517" cy="273394"/>
            <a:chOff x="1279747" y="838113"/>
            <a:chExt cx="4920300" cy="393600"/>
          </a:xfrm>
        </p:grpSpPr>
        <p:cxnSp>
          <p:nvCxnSpPr>
            <p:cNvPr id="244" name="Shape 244"/>
            <p:cNvCxnSpPr>
              <a:stCxn id="245" idx="1"/>
            </p:cNvCxnSpPr>
            <p:nvPr/>
          </p:nvCxnSpPr>
          <p:spPr>
            <a:xfrm flipH="1">
              <a:off x="1279747" y="1034913"/>
              <a:ext cx="1507199" cy="3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45" name="Shape 245"/>
            <p:cNvSpPr/>
            <p:nvPr/>
          </p:nvSpPr>
          <p:spPr>
            <a:xfrm>
              <a:off x="2786947" y="838113"/>
              <a:ext cx="3413100" cy="39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Create an expression df / dn</a:t>
              </a: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25075" y="3142850"/>
            <a:ext cx="8250600" cy="1754050"/>
            <a:chOff x="25075" y="3142850"/>
            <a:chExt cx="8250600" cy="1754050"/>
          </a:xfrm>
        </p:grpSpPr>
        <p:sp>
          <p:nvSpPr>
            <p:cNvPr id="247" name="Shape 247"/>
            <p:cNvSpPr/>
            <p:nvPr/>
          </p:nvSpPr>
          <p:spPr>
            <a:xfrm>
              <a:off x="25075" y="3142850"/>
              <a:ext cx="8250600" cy="5727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248" name="Shape 248"/>
            <p:cNvGrpSpPr/>
            <p:nvPr/>
          </p:nvGrpSpPr>
          <p:grpSpPr>
            <a:xfrm>
              <a:off x="1711925" y="3790700"/>
              <a:ext cx="6421649" cy="1106200"/>
              <a:chOff x="1059627" y="232888"/>
              <a:chExt cx="5858100" cy="1106200"/>
            </a:xfrm>
          </p:grpSpPr>
          <p:cxnSp>
            <p:nvCxnSpPr>
              <p:cNvPr id="249" name="Shape 249"/>
              <p:cNvCxnSpPr/>
              <p:nvPr/>
            </p:nvCxnSpPr>
            <p:spPr>
              <a:xfrm flipH="1" rot="10800000">
                <a:off x="3039662" y="232888"/>
                <a:ext cx="344700" cy="84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sp>
            <p:nvSpPr>
              <p:cNvPr id="250" name="Shape 250"/>
              <p:cNvSpPr/>
              <p:nvPr/>
            </p:nvSpPr>
            <p:spPr>
              <a:xfrm>
                <a:off x="1059627" y="945488"/>
                <a:ext cx="5858100" cy="393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b="1" lang="en" sz="1800"/>
                  <a:t>Compile graphs: </a:t>
                </a:r>
                <a:r>
                  <a:rPr lang="en" sz="1800"/>
                  <a:t>input, result -&gt; </a:t>
                </a:r>
                <a:r>
                  <a:rPr lang="en" sz="1800"/>
                  <a:t>computable</a:t>
                </a:r>
                <a:r>
                  <a:rPr lang="en" sz="1800"/>
                  <a:t> function</a:t>
                </a:r>
                <a:r>
                  <a:rPr b="1" lang="en" sz="1800"/>
                  <a:t>  </a:t>
                </a: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0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3C78D8"/>
                </a:solidFill>
              </a:rPr>
              <a:t>Log Reg Theano</a:t>
            </a: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75141" l="0" r="3809" t="0"/>
          <a:stretch/>
        </p:blipFill>
        <p:spPr>
          <a:xfrm>
            <a:off x="5618212" y="2614537"/>
            <a:ext cx="1876299" cy="31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0" l="5637" r="16066" t="0"/>
          <a:stretch/>
        </p:blipFill>
        <p:spPr>
          <a:xfrm>
            <a:off x="5646049" y="3299837"/>
            <a:ext cx="1820625" cy="7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5">
            <a:alphaModFix/>
          </a:blip>
          <a:srcRect b="31146" l="11572" r="29714" t="34326"/>
          <a:stretch/>
        </p:blipFill>
        <p:spPr>
          <a:xfrm>
            <a:off x="6322037" y="4252150"/>
            <a:ext cx="468725" cy="1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175" y="572700"/>
            <a:ext cx="4766048" cy="451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/>
          <p:nvPr/>
        </p:nvSpPr>
        <p:spPr>
          <a:xfrm>
            <a:off x="375800" y="537425"/>
            <a:ext cx="3849600" cy="793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375800" y="1424700"/>
            <a:ext cx="4033500" cy="482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7">
            <a:alphaModFix/>
          </a:blip>
          <a:srcRect b="0" l="0" r="50082" t="0"/>
          <a:stretch/>
        </p:blipFill>
        <p:spPr>
          <a:xfrm>
            <a:off x="5856148" y="1315200"/>
            <a:ext cx="1400464" cy="7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375800" y="1961250"/>
            <a:ext cx="4033500" cy="6222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375800" y="2637600"/>
            <a:ext cx="4033500" cy="271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375800" y="3253800"/>
            <a:ext cx="4033500" cy="793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375800" y="4140575"/>
            <a:ext cx="4033500" cy="3936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75800" y="4689750"/>
            <a:ext cx="4868400" cy="3936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0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3C78D8"/>
                </a:solidFill>
              </a:rPr>
              <a:t>Log Reg Theano</a:t>
            </a: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12" y="694974"/>
            <a:ext cx="7429127" cy="207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Shape 276"/>
          <p:cNvGrpSpPr/>
          <p:nvPr/>
        </p:nvGrpSpPr>
        <p:grpSpPr>
          <a:xfrm>
            <a:off x="5543500" y="1481949"/>
            <a:ext cx="3219974" cy="827250"/>
            <a:chOff x="4028575" y="5571933"/>
            <a:chExt cx="3219974" cy="1103001"/>
          </a:xfrm>
        </p:grpSpPr>
        <p:sp>
          <p:nvSpPr>
            <p:cNvPr id="277" name="Shape 277"/>
            <p:cNvSpPr txBox="1"/>
            <p:nvPr/>
          </p:nvSpPr>
          <p:spPr>
            <a:xfrm>
              <a:off x="5095150" y="6008366"/>
              <a:ext cx="21534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What goes wrong?</a:t>
              </a:r>
            </a:p>
          </p:txBody>
        </p:sp>
        <p:pic>
          <p:nvPicPr>
            <p:cNvPr id="278" name="Shape 278"/>
            <p:cNvPicPr preferRelativeResize="0"/>
            <p:nvPr/>
          </p:nvPicPr>
          <p:blipFill rotWithShape="1">
            <a:blip r:embed="rId4">
              <a:alphaModFix/>
            </a:blip>
            <a:srcRect b="0" l="16551" r="17792" t="0"/>
            <a:stretch/>
          </p:blipFill>
          <p:spPr>
            <a:xfrm>
              <a:off x="4028575" y="5571933"/>
              <a:ext cx="1066574" cy="1103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550" y="2926575"/>
            <a:ext cx="8103484" cy="206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/>
        </p:nvSpPr>
        <p:spPr>
          <a:xfrm>
            <a:off x="0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3C78D8"/>
                </a:solidFill>
              </a:rPr>
              <a:t>Earlier</a:t>
            </a:r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681" y="3387900"/>
            <a:ext cx="1953894" cy="15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50" y="572693"/>
            <a:ext cx="4621743" cy="97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662" y="1697637"/>
            <a:ext cx="2926475" cy="15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7174" y="2148525"/>
            <a:ext cx="3557493" cy="275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7074" y="453975"/>
            <a:ext cx="1229475" cy="139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Lasagne </a:t>
            </a:r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b="0" l="21384" r="18649" t="0"/>
          <a:stretch/>
        </p:blipFill>
        <p:spPr>
          <a:xfrm>
            <a:off x="135124" y="1698325"/>
            <a:ext cx="20905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4">
            <a:alphaModFix/>
          </a:blip>
          <a:srcRect b="0" l="7460" r="21415" t="0"/>
          <a:stretch/>
        </p:blipFill>
        <p:spPr>
          <a:xfrm>
            <a:off x="6020900" y="438750"/>
            <a:ext cx="2864274" cy="4265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Shape 288"/>
          <p:cNvGrpSpPr/>
          <p:nvPr/>
        </p:nvGrpSpPr>
        <p:grpSpPr>
          <a:xfrm>
            <a:off x="171562" y="734900"/>
            <a:ext cx="5770786" cy="703125"/>
            <a:chOff x="142850" y="1970800"/>
            <a:chExt cx="5770786" cy="703125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5">
              <a:alphaModFix/>
            </a:blip>
            <a:srcRect b="35183" l="0" r="0" t="36224"/>
            <a:stretch/>
          </p:blipFill>
          <p:spPr>
            <a:xfrm>
              <a:off x="142850" y="2036025"/>
              <a:ext cx="2003007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 rotWithShape="1">
            <a:blip r:embed="rId6">
              <a:alphaModFix/>
            </a:blip>
            <a:srcRect b="0" l="0" r="9567" t="0"/>
            <a:stretch/>
          </p:blipFill>
          <p:spPr>
            <a:xfrm>
              <a:off x="2623662" y="1970800"/>
              <a:ext cx="3289973" cy="703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1" name="Shape 2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0575" y="1999162"/>
            <a:ext cx="3348200" cy="4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8">
            <a:alphaModFix/>
          </a:blip>
          <a:srcRect b="0" l="0" r="14704" t="0"/>
          <a:stretch/>
        </p:blipFill>
        <p:spPr>
          <a:xfrm>
            <a:off x="619125" y="2912399"/>
            <a:ext cx="4875649" cy="18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Lasagne: Simplest Network</a:t>
            </a: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0" y="696900"/>
            <a:ext cx="6414383" cy="426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Shape 300"/>
          <p:cNvGrpSpPr/>
          <p:nvPr/>
        </p:nvGrpSpPr>
        <p:grpSpPr>
          <a:xfrm>
            <a:off x="98800" y="643775"/>
            <a:ext cx="8579525" cy="437400"/>
            <a:chOff x="98800" y="643775"/>
            <a:chExt cx="8579525" cy="437400"/>
          </a:xfrm>
        </p:grpSpPr>
        <p:sp>
          <p:nvSpPr>
            <p:cNvPr id="301" name="Shape 301"/>
            <p:cNvSpPr/>
            <p:nvPr/>
          </p:nvSpPr>
          <p:spPr>
            <a:xfrm>
              <a:off x="98800" y="665675"/>
              <a:ext cx="5587800" cy="3936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02" name="Shape 302"/>
            <p:cNvCxnSpPr/>
            <p:nvPr/>
          </p:nvCxnSpPr>
          <p:spPr>
            <a:xfrm rot="10800000">
              <a:off x="5961725" y="862325"/>
              <a:ext cx="4800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03" name="Shape 303"/>
            <p:cNvSpPr txBox="1"/>
            <p:nvPr/>
          </p:nvSpPr>
          <p:spPr>
            <a:xfrm>
              <a:off x="6716925" y="643775"/>
              <a:ext cx="19614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800"/>
                <a:t>Read </a:t>
              </a:r>
              <a:r>
                <a:rPr lang="en" sz="1800"/>
                <a:t>Dataset</a:t>
              </a:r>
            </a:p>
          </p:txBody>
        </p:sp>
      </p:grpSp>
      <p:grpSp>
        <p:nvGrpSpPr>
          <p:cNvPr id="304" name="Shape 304"/>
          <p:cNvGrpSpPr/>
          <p:nvPr/>
        </p:nvGrpSpPr>
        <p:grpSpPr>
          <a:xfrm>
            <a:off x="98850" y="1007850"/>
            <a:ext cx="9009975" cy="437400"/>
            <a:chOff x="98850" y="1007850"/>
            <a:chExt cx="9009975" cy="437400"/>
          </a:xfrm>
        </p:grpSpPr>
        <p:sp>
          <p:nvSpPr>
            <p:cNvPr id="305" name="Shape 305"/>
            <p:cNvSpPr/>
            <p:nvPr/>
          </p:nvSpPr>
          <p:spPr>
            <a:xfrm>
              <a:off x="98850" y="1096050"/>
              <a:ext cx="5587800" cy="2610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06" name="Shape 306"/>
            <p:cNvCxnSpPr/>
            <p:nvPr/>
          </p:nvCxnSpPr>
          <p:spPr>
            <a:xfrm rot="10800000">
              <a:off x="5961725" y="1226400"/>
              <a:ext cx="4800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07" name="Shape 307"/>
            <p:cNvSpPr txBox="1"/>
            <p:nvPr/>
          </p:nvSpPr>
          <p:spPr>
            <a:xfrm>
              <a:off x="6716925" y="1007850"/>
              <a:ext cx="23919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Create </a:t>
              </a:r>
              <a:r>
                <a:rPr b="1" i="1" lang="en" sz="1800">
                  <a:solidFill>
                    <a:schemeClr val="dk1"/>
                  </a:solidFill>
                </a:rPr>
                <a:t>X, y</a:t>
              </a:r>
              <a:r>
                <a:rPr lang="en" sz="1800">
                  <a:solidFill>
                    <a:schemeClr val="dk1"/>
                  </a:solidFill>
                </a:rPr>
                <a:t> </a:t>
              </a:r>
              <a:r>
                <a:rPr lang="en" sz="1800"/>
                <a:t>variables </a:t>
              </a: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98800" y="1393825"/>
            <a:ext cx="9010025" cy="1240200"/>
            <a:chOff x="98800" y="1393825"/>
            <a:chExt cx="9010025" cy="1240200"/>
          </a:xfrm>
        </p:grpSpPr>
        <p:sp>
          <p:nvSpPr>
            <p:cNvPr id="309" name="Shape 309"/>
            <p:cNvSpPr/>
            <p:nvPr/>
          </p:nvSpPr>
          <p:spPr>
            <a:xfrm>
              <a:off x="98800" y="1393825"/>
              <a:ext cx="5587800" cy="1240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10" name="Shape 310"/>
            <p:cNvCxnSpPr/>
            <p:nvPr/>
          </p:nvCxnSpPr>
          <p:spPr>
            <a:xfrm rot="10800000">
              <a:off x="5961762" y="2013775"/>
              <a:ext cx="4800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11" name="Shape 311"/>
            <p:cNvSpPr txBox="1"/>
            <p:nvPr/>
          </p:nvSpPr>
          <p:spPr>
            <a:xfrm>
              <a:off x="6716925" y="1795225"/>
              <a:ext cx="23919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Define your DNN</a:t>
              </a:r>
            </a:p>
          </p:txBody>
        </p:sp>
      </p:grpSp>
      <p:grpSp>
        <p:nvGrpSpPr>
          <p:cNvPr id="312" name="Shape 312"/>
          <p:cNvGrpSpPr/>
          <p:nvPr/>
        </p:nvGrpSpPr>
        <p:grpSpPr>
          <a:xfrm>
            <a:off x="98800" y="3165225"/>
            <a:ext cx="9010025" cy="437400"/>
            <a:chOff x="98800" y="3165225"/>
            <a:chExt cx="9010025" cy="437400"/>
          </a:xfrm>
        </p:grpSpPr>
        <p:sp>
          <p:nvSpPr>
            <p:cNvPr id="313" name="Shape 313"/>
            <p:cNvSpPr/>
            <p:nvPr/>
          </p:nvSpPr>
          <p:spPr>
            <a:xfrm>
              <a:off x="98800" y="3233900"/>
              <a:ext cx="5587800" cy="3414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14" name="Shape 314"/>
            <p:cNvCxnSpPr/>
            <p:nvPr/>
          </p:nvCxnSpPr>
          <p:spPr>
            <a:xfrm rot="10800000">
              <a:off x="5961762" y="3383775"/>
              <a:ext cx="4800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15" name="Shape 315"/>
            <p:cNvSpPr txBox="1"/>
            <p:nvPr/>
          </p:nvSpPr>
          <p:spPr>
            <a:xfrm>
              <a:off x="6716925" y="3165225"/>
              <a:ext cx="23919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Define loss and opt</a:t>
              </a:r>
            </a:p>
          </p:txBody>
        </p:sp>
      </p:grpSp>
      <p:grpSp>
        <p:nvGrpSpPr>
          <p:cNvPr id="316" name="Shape 316"/>
          <p:cNvGrpSpPr/>
          <p:nvPr/>
        </p:nvGrpSpPr>
        <p:grpSpPr>
          <a:xfrm>
            <a:off x="92449" y="3995850"/>
            <a:ext cx="8970000" cy="967200"/>
            <a:chOff x="92449" y="3995850"/>
            <a:chExt cx="8970000" cy="967200"/>
          </a:xfrm>
        </p:grpSpPr>
        <p:sp>
          <p:nvSpPr>
            <p:cNvPr id="317" name="Shape 317"/>
            <p:cNvSpPr/>
            <p:nvPr/>
          </p:nvSpPr>
          <p:spPr>
            <a:xfrm>
              <a:off x="92449" y="3995850"/>
              <a:ext cx="6414300" cy="96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6827450" y="4225825"/>
              <a:ext cx="22350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Iterate over batches</a:t>
              </a:r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98850" y="3566875"/>
            <a:ext cx="9009975" cy="437400"/>
            <a:chOff x="98850" y="3566875"/>
            <a:chExt cx="9009975" cy="437400"/>
          </a:xfrm>
        </p:grpSpPr>
        <p:sp>
          <p:nvSpPr>
            <p:cNvPr id="320" name="Shape 320"/>
            <p:cNvSpPr/>
            <p:nvPr/>
          </p:nvSpPr>
          <p:spPr>
            <a:xfrm>
              <a:off x="98850" y="3614875"/>
              <a:ext cx="5743200" cy="3414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21" name="Shape 321"/>
            <p:cNvCxnSpPr/>
            <p:nvPr/>
          </p:nvCxnSpPr>
          <p:spPr>
            <a:xfrm rot="10800000">
              <a:off x="5961762" y="3785425"/>
              <a:ext cx="4800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22" name="Shape 322"/>
            <p:cNvSpPr txBox="1"/>
            <p:nvPr/>
          </p:nvSpPr>
          <p:spPr>
            <a:xfrm>
              <a:off x="6716925" y="3566875"/>
              <a:ext cx="23919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Compile the Graph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Theano Install and Run</a:t>
            </a:r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0" l="1681" r="0" t="0"/>
          <a:stretch/>
        </p:blipFill>
        <p:spPr>
          <a:xfrm>
            <a:off x="300599" y="867050"/>
            <a:ext cx="8691001" cy="10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4">
            <a:alphaModFix/>
          </a:blip>
          <a:srcRect b="0" l="1681" r="0" t="0"/>
          <a:stretch/>
        </p:blipFill>
        <p:spPr>
          <a:xfrm>
            <a:off x="300600" y="2091350"/>
            <a:ext cx="8690999" cy="9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5">
            <a:alphaModFix/>
          </a:blip>
          <a:srcRect b="4085" l="5894" r="2142" t="0"/>
          <a:stretch/>
        </p:blipFill>
        <p:spPr>
          <a:xfrm>
            <a:off x="330150" y="3185074"/>
            <a:ext cx="8691002" cy="156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6">
            <a:alphaModFix/>
          </a:blip>
          <a:srcRect b="15871" l="0" r="12602" t="10065"/>
          <a:stretch/>
        </p:blipFill>
        <p:spPr>
          <a:xfrm>
            <a:off x="6290125" y="2297249"/>
            <a:ext cx="117375" cy="1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Azure Notebooks</a:t>
            </a:r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200" y="606975"/>
            <a:ext cx="6793598" cy="3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2201850" y="4513225"/>
            <a:ext cx="4116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https://notebooks.azure.com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Summary</a:t>
            </a:r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903025"/>
            <a:ext cx="8520600" cy="307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All frameworks do the same thing but in different ways!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Good idea is to choose framework for your requirements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Caffe seems good only if you are in Computer Vision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TF or PyTorch are good default choice</a:t>
            </a:r>
            <a:r>
              <a:rPr b="1" lang="en" sz="2400">
                <a:solidFill>
                  <a:schemeClr val="dk1"/>
                </a:solidFill>
              </a:rPr>
              <a:t>,</a:t>
            </a:r>
            <a:r>
              <a:rPr lang="en" sz="2400">
                <a:solidFill>
                  <a:schemeClr val="dk1"/>
                </a:solidFill>
              </a:rPr>
              <a:t> but they still have a couple of troubles (optimization, rawness, ...)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Theano is good only for small nets and easy prototyping with a power graph optimization inside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84" y="4306850"/>
            <a:ext cx="1008710" cy="34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 b="25471" l="0" r="0" t="33545"/>
          <a:stretch/>
        </p:blipFill>
        <p:spPr>
          <a:xfrm>
            <a:off x="6694165" y="4268877"/>
            <a:ext cx="1598358" cy="4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5">
            <a:alphaModFix/>
          </a:blip>
          <a:srcRect b="24005" l="0" r="0" t="30872"/>
          <a:stretch/>
        </p:blipFill>
        <p:spPr>
          <a:xfrm>
            <a:off x="2283634" y="4211800"/>
            <a:ext cx="126925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9751" y="4306849"/>
            <a:ext cx="1924115" cy="3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052475"/>
            <a:ext cx="8520600" cy="149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Easily build big computational graphs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Easily compute gradients in computational graphs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Run it all efficiently on GPU (wrap cuDNN, cuBLAS, etc) </a:t>
            </a:r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The point of deep learning frameworks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367950" y="3028050"/>
            <a:ext cx="84081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All frameworks do the same thing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but in different ways!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Standard Pipeline to Train your DNN</a:t>
            </a:r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8347" y="1478550"/>
            <a:ext cx="4977600" cy="48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Define the 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7543243" y="650177"/>
            <a:ext cx="1170217" cy="2144536"/>
            <a:chOff x="5563550" y="702075"/>
            <a:chExt cx="1365800" cy="2486995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63550" y="702075"/>
              <a:ext cx="1365800" cy="191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4">
              <a:alphaModFix/>
            </a:blip>
            <a:srcRect b="0" l="3118" r="12834" t="0"/>
            <a:stretch/>
          </p:blipFill>
          <p:spPr>
            <a:xfrm>
              <a:off x="5621455" y="2162845"/>
              <a:ext cx="1290749" cy="102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Shape 88"/>
          <p:cNvGrpSpPr/>
          <p:nvPr/>
        </p:nvGrpSpPr>
        <p:grpSpPr>
          <a:xfrm>
            <a:off x="5421550" y="828475"/>
            <a:ext cx="1574950" cy="1400570"/>
            <a:chOff x="753600" y="1170625"/>
            <a:chExt cx="1574950" cy="1400570"/>
          </a:xfrm>
        </p:grpSpPr>
        <p:pic>
          <p:nvPicPr>
            <p:cNvPr id="89" name="Shape 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53524" y="1170625"/>
              <a:ext cx="1075025" cy="1080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Shape 90"/>
            <p:cNvPicPr preferRelativeResize="0"/>
            <p:nvPr/>
          </p:nvPicPr>
          <p:blipFill rotWithShape="1">
            <a:blip r:embed="rId6">
              <a:alphaModFix/>
            </a:blip>
            <a:srcRect b="0" l="0" r="11660" t="14442"/>
            <a:stretch/>
          </p:blipFill>
          <p:spPr>
            <a:xfrm>
              <a:off x="1061800" y="1348398"/>
              <a:ext cx="1111200" cy="112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Shape 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3600" y="1521425"/>
              <a:ext cx="1111199" cy="10497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Shape 92"/>
          <p:cNvPicPr preferRelativeResize="0"/>
          <p:nvPr/>
        </p:nvPicPr>
        <p:blipFill rotWithShape="1">
          <a:blip r:embed="rId8">
            <a:alphaModFix/>
          </a:blip>
          <a:srcRect b="0" l="4716" r="13403" t="0"/>
          <a:stretch/>
        </p:blipFill>
        <p:spPr>
          <a:xfrm>
            <a:off x="6600134" y="2908025"/>
            <a:ext cx="2041640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9">
            <a:alphaModFix/>
          </a:blip>
          <a:srcRect b="0" l="2088" r="4671" t="0"/>
          <a:stretch/>
        </p:blipFill>
        <p:spPr>
          <a:xfrm>
            <a:off x="1109750" y="4210975"/>
            <a:ext cx="3760599" cy="7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5624" y="2945184"/>
            <a:ext cx="365774" cy="52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2801" y="3709749"/>
            <a:ext cx="2709643" cy="14005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0" y="856025"/>
            <a:ext cx="4726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Before training: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4300" y="1192920"/>
            <a:ext cx="4870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-"/>
            </a:pPr>
            <a:r>
              <a:rPr lang="en" sz="1800">
                <a:solidFill>
                  <a:schemeClr val="dk2"/>
                </a:solidFill>
              </a:rPr>
              <a:t>Get your training/validation data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41750" y="2373700"/>
            <a:ext cx="1695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lot of times: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-20850" y="2891875"/>
            <a:ext cx="497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-"/>
            </a:pPr>
            <a:r>
              <a:rPr lang="en" sz="1800">
                <a:solidFill>
                  <a:schemeClr val="dk2"/>
                </a:solidFill>
              </a:rPr>
              <a:t>Sample a batch (subset) of images/labels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-20850" y="3155950"/>
            <a:ext cx="5190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-"/>
            </a:pPr>
            <a:r>
              <a:rPr lang="en" sz="1800">
                <a:solidFill>
                  <a:schemeClr val="dk2"/>
                </a:solidFill>
              </a:rPr>
              <a:t>Evaluate the Gradient of the Loss function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-20850" y="3530425"/>
            <a:ext cx="50778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-"/>
            </a:pPr>
            <a:r>
              <a:rPr lang="en" sz="1800">
                <a:solidFill>
                  <a:schemeClr val="dk2"/>
                </a:solidFill>
              </a:rPr>
              <a:t>Update the parameters using the Gradient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What is the simplest way to create a DL Library?</a:t>
            </a: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08" name="Shape 108"/>
          <p:cNvGrpSpPr/>
          <p:nvPr/>
        </p:nvGrpSpPr>
        <p:grpSpPr>
          <a:xfrm>
            <a:off x="825899" y="763225"/>
            <a:ext cx="4260823" cy="2202350"/>
            <a:chOff x="2089174" y="685600"/>
            <a:chExt cx="4260823" cy="2202350"/>
          </a:xfrm>
        </p:grpSpPr>
        <p:pic>
          <p:nvPicPr>
            <p:cNvPr id="109" name="Shape 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9174" y="685600"/>
              <a:ext cx="4260823" cy="220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Shape 110"/>
            <p:cNvPicPr preferRelativeResize="0"/>
            <p:nvPr/>
          </p:nvPicPr>
          <p:blipFill rotWithShape="1">
            <a:blip r:embed="rId4">
              <a:alphaModFix/>
            </a:blip>
            <a:srcRect b="0" l="0" r="11205" t="0"/>
            <a:stretch/>
          </p:blipFill>
          <p:spPr>
            <a:xfrm>
              <a:off x="3993825" y="1554674"/>
              <a:ext cx="726374" cy="86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Shape 111"/>
            <p:cNvSpPr txBox="1"/>
            <p:nvPr/>
          </p:nvSpPr>
          <p:spPr>
            <a:xfrm>
              <a:off x="3958200" y="1611125"/>
              <a:ext cx="726300" cy="4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/>
                <a:t>Layer</a:t>
              </a:r>
            </a:p>
          </p:txBody>
        </p:sp>
      </p:grpSp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50" y="3824775"/>
            <a:ext cx="2221650" cy="8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2368600" y="3449737"/>
            <a:ext cx="67827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  -    </a:t>
            </a:r>
            <a:r>
              <a:rPr lang="en" sz="1800"/>
              <a:t>You have to </a:t>
            </a:r>
            <a:r>
              <a:rPr lang="en" sz="1800"/>
              <a:t>write</a:t>
            </a:r>
            <a:r>
              <a:rPr lang="en" sz="1800"/>
              <a:t> C++ </a:t>
            </a:r>
            <a:r>
              <a:rPr lang="en" sz="1800"/>
              <a:t>code if you want to define a new layer</a:t>
            </a:r>
          </a:p>
          <a:p>
            <a:pPr indent="-342900" lvl="0" marL="457200" rtl="0">
              <a:spcBef>
                <a:spcPts val="0"/>
              </a:spcBef>
              <a:buClr>
                <a:srgbClr val="6AA84F"/>
              </a:buClr>
              <a:buSzPct val="100000"/>
              <a:buChar char="+"/>
            </a:pPr>
            <a:r>
              <a:rPr lang="en" sz="1800"/>
              <a:t>Standard models with no coding at all</a:t>
            </a:r>
          </a:p>
          <a:p>
            <a:pPr indent="-342900" lvl="0" marL="457200" rtl="0">
              <a:spcBef>
                <a:spcPts val="0"/>
              </a:spcBef>
              <a:buClr>
                <a:srgbClr val="6AA84F"/>
              </a:buClr>
              <a:buSzPct val="100000"/>
              <a:buChar char="+"/>
            </a:pPr>
            <a:r>
              <a:rPr lang="en" sz="1800">
                <a:solidFill>
                  <a:schemeClr val="dk1"/>
                </a:solidFill>
              </a:rPr>
              <a:t>A lot of computer vision things are made with Caffe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175" y="604349"/>
            <a:ext cx="3690875" cy="13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5175" y="2176500"/>
            <a:ext cx="3160713" cy="1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Caffe Example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6155900" y="338875"/>
            <a:ext cx="2662500" cy="43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name: "LeNet"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name: "conv1"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type: "Convolution"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bottom: "data"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top: "conv1"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param {lr_mult: 1}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param {lr_mult: 2}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convolution_param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  num_output: 20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  kernel_size: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  stride: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  weight_filler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    type: "xavier"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    }</a:t>
            </a:r>
            <a:r>
              <a:rPr lang="en" sz="1800"/>
              <a:t>}</a:t>
            </a:r>
            <a:r>
              <a:rPr lang="en" sz="1800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….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6841300" y="4637525"/>
            <a:ext cx="11922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 u="sng">
                <a:solidFill>
                  <a:schemeClr val="hlink"/>
                </a:solidFill>
                <a:hlinkClick r:id="rId3"/>
              </a:rPr>
              <a:t>130 lines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5851099" cy="14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1" y="2731225"/>
            <a:ext cx="6003499" cy="169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Caffe Example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50" y="1189000"/>
            <a:ext cx="4714849" cy="1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857" y="572700"/>
            <a:ext cx="2560030" cy="61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907312" y="-260361"/>
            <a:ext cx="1396224" cy="882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411" y="572700"/>
            <a:ext cx="3552837" cy="206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6530925" y="2743875"/>
            <a:ext cx="13278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 u="sng">
                <a:solidFill>
                  <a:schemeClr val="hlink"/>
                </a:solidFill>
                <a:hlinkClick r:id="rId7"/>
              </a:rPr>
              <a:t>6776 lines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Caffe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292300" y="572700"/>
            <a:ext cx="77412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SzPct val="100000"/>
              <a:buChar char="-"/>
            </a:pPr>
            <a:r>
              <a:rPr b="1" lang="en" sz="1800">
                <a:solidFill>
                  <a:srgbClr val="FF0000"/>
                </a:solidFill>
              </a:rPr>
              <a:t>Protobuf language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SzPct val="100000"/>
              <a:buChar char="-"/>
            </a:pPr>
            <a:r>
              <a:rPr b="1" lang="en" sz="1800">
                <a:solidFill>
                  <a:srgbClr val="FF0000"/>
                </a:solidFill>
              </a:rPr>
              <a:t>Hard to create your own layers (С++, CUDA, Recompile, ...)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SzPct val="100000"/>
              <a:buChar char="-"/>
            </a:pPr>
            <a:r>
              <a:rPr b="1" lang="en" sz="1800">
                <a:solidFill>
                  <a:srgbClr val="FF0000"/>
                </a:solidFill>
              </a:rPr>
              <a:t>Hard to debug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AA84F"/>
              </a:buClr>
              <a:buSzPct val="100000"/>
              <a:buChar char="-"/>
            </a:pPr>
            <a:r>
              <a:rPr b="1" lang="en" sz="1800">
                <a:solidFill>
                  <a:srgbClr val="6AA84F"/>
                </a:solidFill>
              </a:rPr>
              <a:t>Easy to deploy, you can convert caffe models to pure C++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AA84F"/>
              </a:buClr>
              <a:buSzPct val="100000"/>
              <a:buChar char="-"/>
            </a:pPr>
            <a:r>
              <a:rPr b="1" lang="en" sz="1800">
                <a:solidFill>
                  <a:srgbClr val="6AA84F"/>
                </a:solidFill>
              </a:rPr>
              <a:t>De facto standard in Computer Vision tasks</a:t>
            </a:r>
            <a:r>
              <a:rPr lang="en" sz="1800">
                <a:solidFill>
                  <a:srgbClr val="6AA84F"/>
                </a:solidFill>
              </a:rPr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AA84F"/>
              </a:buClr>
              <a:buSzPct val="100000"/>
              <a:buChar char="-"/>
            </a:pPr>
            <a:r>
              <a:rPr b="1" lang="en" sz="1800">
                <a:solidFill>
                  <a:srgbClr val="6AA84F"/>
                </a:solidFill>
              </a:rPr>
              <a:t>Rich Model Zoo 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300" y="2700200"/>
            <a:ext cx="2870322" cy="21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943625" y="4382925"/>
            <a:ext cx="38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https://github.com/BVLC/caffe/wiki/Model-Zoo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400" y="2264249"/>
            <a:ext cx="3394751" cy="2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Lenet Caffe vs Theano 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177" y="572699"/>
            <a:ext cx="1740935" cy="45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0" l="0" r="6375" t="4315"/>
          <a:stretch/>
        </p:blipFill>
        <p:spPr>
          <a:xfrm>
            <a:off x="4738600" y="3668212"/>
            <a:ext cx="1649700" cy="133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2939737" y="4633975"/>
            <a:ext cx="11922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 u="sng">
                <a:solidFill>
                  <a:schemeClr val="hlink"/>
                </a:solidFill>
                <a:hlinkClick r:id="rId5"/>
              </a:rPr>
              <a:t>130 lines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6702350" y="4604725"/>
            <a:ext cx="11922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37 lines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484214" y="4010725"/>
            <a:ext cx="1545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Theano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859348" y="4010725"/>
            <a:ext cx="1352999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Caffe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